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7" r:id="rId5"/>
    <p:sldId id="293" r:id="rId6"/>
    <p:sldId id="296" r:id="rId7"/>
    <p:sldId id="298" r:id="rId8"/>
    <p:sldId id="303" r:id="rId9"/>
    <p:sldId id="299" r:id="rId10"/>
    <p:sldId id="327" r:id="rId11"/>
    <p:sldId id="304" r:id="rId12"/>
    <p:sldId id="302" r:id="rId13"/>
    <p:sldId id="333" r:id="rId14"/>
    <p:sldId id="341" r:id="rId15"/>
    <p:sldId id="306" r:id="rId16"/>
    <p:sldId id="307" r:id="rId17"/>
    <p:sldId id="328" r:id="rId18"/>
    <p:sldId id="330" r:id="rId19"/>
    <p:sldId id="326" r:id="rId20"/>
    <p:sldId id="329" r:id="rId21"/>
    <p:sldId id="331" r:id="rId22"/>
    <p:sldId id="301" r:id="rId23"/>
    <p:sldId id="335" r:id="rId24"/>
    <p:sldId id="336" r:id="rId25"/>
    <p:sldId id="337" r:id="rId26"/>
    <p:sldId id="338" r:id="rId27"/>
    <p:sldId id="340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C1539-9ECE-4257-BDD3-820789D17A76}" v="1" dt="2024-02-29T09:59:06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D4CC1539-9ECE-4257-BDD3-820789D17A76}"/>
    <pc:docChg chg="custSel addSld delSld modSld">
      <pc:chgData name="Lotte de Laat" userId="15de91df-583f-4d70-b778-ea26560819e4" providerId="ADAL" clId="{D4CC1539-9ECE-4257-BDD3-820789D17A76}" dt="2024-02-29T10:00:22.061" v="209" actId="2696"/>
      <pc:docMkLst>
        <pc:docMk/>
      </pc:docMkLst>
      <pc:sldChg chg="modSp mod">
        <pc:chgData name="Lotte de Laat" userId="15de91df-583f-4d70-b778-ea26560819e4" providerId="ADAL" clId="{D4CC1539-9ECE-4257-BDD3-820789D17A76}" dt="2024-02-29T09:47:38.944" v="15" actId="20577"/>
        <pc:sldMkLst>
          <pc:docMk/>
          <pc:sldMk cId="724771964" sldId="293"/>
        </pc:sldMkLst>
        <pc:spChg chg="mod">
          <ac:chgData name="Lotte de Laat" userId="15de91df-583f-4d70-b778-ea26560819e4" providerId="ADAL" clId="{D4CC1539-9ECE-4257-BDD3-820789D17A76}" dt="2024-02-29T09:47:38.944" v="15" actId="20577"/>
          <ac:spMkLst>
            <pc:docMk/>
            <pc:sldMk cId="724771964" sldId="293"/>
            <ac:spMk id="6" creationId="{81B96BA2-902A-4078-8942-E8A2417A9A29}"/>
          </ac:spMkLst>
        </pc:spChg>
      </pc:sldChg>
      <pc:sldChg chg="del">
        <pc:chgData name="Lotte de Laat" userId="15de91df-583f-4d70-b778-ea26560819e4" providerId="ADAL" clId="{D4CC1539-9ECE-4257-BDD3-820789D17A76}" dt="2024-02-29T10:00:22.061" v="209" actId="2696"/>
        <pc:sldMkLst>
          <pc:docMk/>
          <pc:sldMk cId="2015614750" sldId="339"/>
        </pc:sldMkLst>
      </pc:sldChg>
      <pc:sldChg chg="modSp add mod">
        <pc:chgData name="Lotte de Laat" userId="15de91df-583f-4d70-b778-ea26560819e4" providerId="ADAL" clId="{D4CC1539-9ECE-4257-BDD3-820789D17A76}" dt="2024-02-29T10:00:16.945" v="208" actId="20577"/>
        <pc:sldMkLst>
          <pc:docMk/>
          <pc:sldMk cId="105098198" sldId="341"/>
        </pc:sldMkLst>
        <pc:spChg chg="mod">
          <ac:chgData name="Lotte de Laat" userId="15de91df-583f-4d70-b778-ea26560819e4" providerId="ADAL" clId="{D4CC1539-9ECE-4257-BDD3-820789D17A76}" dt="2024-02-29T09:59:20.977" v="42" actId="404"/>
          <ac:spMkLst>
            <pc:docMk/>
            <pc:sldMk cId="105098198" sldId="341"/>
            <ac:spMk id="2" creationId="{2EB41B0A-93B0-B74F-AEDE-A5728E4CE2AD}"/>
          </ac:spMkLst>
        </pc:spChg>
        <pc:spChg chg="mod">
          <ac:chgData name="Lotte de Laat" userId="15de91df-583f-4d70-b778-ea26560819e4" providerId="ADAL" clId="{D4CC1539-9ECE-4257-BDD3-820789D17A76}" dt="2024-02-29T10:00:16.945" v="208" actId="20577"/>
          <ac:spMkLst>
            <pc:docMk/>
            <pc:sldMk cId="105098198" sldId="341"/>
            <ac:spMk id="3" creationId="{DFF798D6-DFB5-D44E-8421-DB80B73EA4C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Gemiddelde</a:t>
            </a:r>
            <a:r>
              <a:rPr lang="en-US" dirty="0"/>
              <a:t> </a:t>
            </a:r>
            <a:r>
              <a:rPr lang="en-US" dirty="0" err="1"/>
              <a:t>tijdsbesteding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Tijdsindeling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9-46C2-B9B5-1B0D732523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9-46C2-B9B5-1B0D732523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99-46C2-B9B5-1B0D7325239F}"/>
              </c:ext>
            </c:extLst>
          </c:dPt>
          <c:cat>
            <c:strRef>
              <c:f>Blad1!$A$2:$A$4</c:f>
              <c:strCache>
                <c:ptCount val="3"/>
                <c:pt idx="0">
                  <c:v>Verplichte tijd</c:v>
                </c:pt>
                <c:pt idx="1">
                  <c:v>Persoonlijke verzorging </c:v>
                </c:pt>
                <c:pt idx="2">
                  <c:v>Vrije Tijd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3-4700-85F0-8A1C38324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83714-7578-441F-8906-44F41409F3A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30E18-D318-4FA8-A8B1-A179D7880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10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E61-2F27-40BD-A95D-B8C74C3944D2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1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E61-2F27-40BD-A95D-B8C74C3944D2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4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E61-2F27-40BD-A95D-B8C74C3944D2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880D-82B3-47E2-A25A-9BB0425D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13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E61-2F27-40BD-A95D-B8C74C3944D2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880D-82B3-47E2-A25A-9BB0425D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07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57E1F-9D91-412B-A0B0-E015B8CD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C0A2F-2BF2-47F0-A4B4-168AEA041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108A68-4D00-485D-970B-E2DE440D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7E8-EAB5-4444-85E3-D0D76A87649E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8D9555-8A71-40A3-B4ED-BC09BD20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1B74C6-0296-41CB-9137-125D2B0A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30F-28CE-4695-A059-66779B298A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28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3E61-2F27-40BD-A95D-B8C74C3944D2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880D-82B3-47E2-A25A-9BB0425D4095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iXOQhr_v5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vice.com/nl/video/what-is-digital-fashion-1-475/5d03b0b7be40776f7877769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tublieft.be/de-toekomst-is-mobiel-5-vrije-tij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vice.com/nl/video/when-will-humans-live-on-mars/55a400ae96ff96657d862bb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X9qSaGXFy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mxVCuEEGz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517I-QbT2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9vd7R5OfXw&amp;t=3051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sDYkn2hn2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AD081-DD8E-4E19-8170-1877A7F23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400"/>
              <a:t>Stad van de toekomst</a:t>
            </a:r>
            <a:br>
              <a:rPr lang="nl-NL" sz="5400"/>
            </a:br>
            <a:r>
              <a:rPr lang="nl-NL" sz="5400"/>
              <a:t>2050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C10AC7-2005-4257-A64F-12AEDC25D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/>
              <a:t>specialisatie Vrijetijd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836C9C-FE77-44FA-AB8F-477BC45FD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32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13BE4-0BAF-8827-82BA-C987B18B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517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Als de maatschappij verandert…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15300F3-0444-5506-9C9B-A868F48FDCE4}"/>
              </a:ext>
            </a:extLst>
          </p:cNvPr>
          <p:cNvSpPr txBox="1"/>
          <p:nvPr/>
        </p:nvSpPr>
        <p:spPr>
          <a:xfrm rot="850694">
            <a:off x="1192630" y="2882805"/>
            <a:ext cx="771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Op welke manier verandert onze vrijetijdsbesteding dan?</a:t>
            </a:r>
          </a:p>
        </p:txBody>
      </p:sp>
    </p:spTree>
    <p:extLst>
      <p:ext uri="{BB962C8B-B14F-4D97-AF65-F5344CB8AC3E}">
        <p14:creationId xmlns:p14="http://schemas.microsoft.com/office/powerpoint/2010/main" val="383793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41B0A-93B0-B74F-AEDE-A5728E4C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b="1" dirty="0">
                <a:solidFill>
                  <a:srgbClr val="7030A0"/>
                </a:solidFill>
              </a:rPr>
              <a:t>Mini onderzoek:</a:t>
            </a:r>
            <a:br>
              <a:rPr lang="nl-NL" sz="3500" b="1" dirty="0">
                <a:solidFill>
                  <a:srgbClr val="7030A0"/>
                </a:solidFill>
              </a:rPr>
            </a:br>
            <a:r>
              <a:rPr lang="nl-NL" sz="2400" b="1" i="1" dirty="0">
                <a:solidFill>
                  <a:srgbClr val="7030A0"/>
                </a:solidFill>
              </a:rPr>
              <a:t>Technologische trends en ontwikkelingen in de VT</a:t>
            </a:r>
            <a:endParaRPr lang="nl-NL" sz="3500" b="1" i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F798D6-DFB5-D44E-8421-DB80B73E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Je hebt tijdens de IBS lessen kennis gemaakt met technologische ontwikkelingen, </a:t>
            </a:r>
            <a:r>
              <a:rPr lang="nl-NL" dirty="0" err="1"/>
              <a:t>oa</a:t>
            </a:r>
            <a:r>
              <a:rPr lang="nl-NL" dirty="0"/>
              <a:t>: AI en robotisering.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Ga op zoek naar recente en toekomstige </a:t>
            </a:r>
            <a:r>
              <a:rPr lang="nl-NL" b="1" dirty="0">
                <a:solidFill>
                  <a:srgbClr val="7030A0"/>
                </a:solidFill>
              </a:rPr>
              <a:t>technologische ontwikkelingen </a:t>
            </a:r>
            <a:r>
              <a:rPr lang="nl-NL" dirty="0"/>
              <a:t>binnen en buiten de vrijetijdsbranche.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Welke trends zijn van invloed op je eigen vrije tijd? Welke vind je leuk? Welke trends zouden wat jou betreft afgeschaft mogen worden?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Je krijgt hiervoor 15 minuten(?) de tijd, daarna bespreken we samen de opbrengst.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Noteer wat je gevonden hebt zodat je dit straks met de klas kan delen.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Ik help je een beetje op weg, begin je onderzoek bij een van deze bronnen: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b="1" dirty="0">
                <a:solidFill>
                  <a:srgbClr val="7030A0"/>
                </a:solidFill>
              </a:rPr>
              <a:t>Tips VT bronnen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 err="1"/>
              <a:t>Nrit</a:t>
            </a: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/>
              <a:t>Vrijetijdskennis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 err="1"/>
              <a:t>MarketingOost</a:t>
            </a: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 err="1"/>
              <a:t>Midpoint</a:t>
            </a:r>
            <a:r>
              <a:rPr lang="nl-NL" dirty="0"/>
              <a:t> Brabant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9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97766-38B3-058B-1E8F-6F523ED1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Na Corona is de tijdsbesteding van jonge mensen: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F104B8E-C8DD-BDE3-104E-D43C80502E01}"/>
              </a:ext>
            </a:extLst>
          </p:cNvPr>
          <p:cNvSpPr txBox="1"/>
          <p:nvPr/>
        </p:nvSpPr>
        <p:spPr>
          <a:xfrm>
            <a:off x="838200" y="2080727"/>
            <a:ext cx="7102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Meer bedrust (meer tijd in bed)</a:t>
            </a:r>
          </a:p>
          <a:p>
            <a:pPr marL="285750" indent="-285750">
              <a:buFontTx/>
              <a:buChar char="-"/>
            </a:pPr>
            <a:r>
              <a:rPr lang="nl-NL" dirty="0"/>
              <a:t>Meer </a:t>
            </a:r>
            <a:r>
              <a:rPr lang="nl-NL" dirty="0" err="1"/>
              <a:t>social</a:t>
            </a:r>
            <a:r>
              <a:rPr lang="nl-NL" dirty="0"/>
              <a:t> media gebruik</a:t>
            </a:r>
          </a:p>
          <a:p>
            <a:pPr marL="285750" indent="-285750">
              <a:buFontTx/>
              <a:buChar char="-"/>
            </a:pPr>
            <a:r>
              <a:rPr lang="nl-NL" dirty="0"/>
              <a:t>De verplichte tijd daalde enorm </a:t>
            </a:r>
          </a:p>
          <a:p>
            <a:pPr marL="285750" indent="-285750">
              <a:buFontTx/>
              <a:buChar char="-"/>
            </a:pPr>
            <a:r>
              <a:rPr lang="nl-NL" dirty="0"/>
              <a:t>Sociaal contact toch omhoog</a:t>
            </a:r>
          </a:p>
          <a:p>
            <a:pPr marL="285750" indent="-285750">
              <a:buFontTx/>
              <a:buChar char="-"/>
            </a:pPr>
            <a:r>
              <a:rPr lang="nl-NL" dirty="0"/>
              <a:t>Focus van “doen waar ik zin in heb” naar onderhouden van sociale contacten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Herken je dat? Overmatig veel sociaal contact</a:t>
            </a:r>
          </a:p>
          <a:p>
            <a:pPr marL="285750" indent="-285750">
              <a:buFontTx/>
              <a:buChar char="-"/>
            </a:pPr>
            <a:r>
              <a:rPr lang="nl-NL" dirty="0"/>
              <a:t>Ruimdenkend, nieuwsgierig, dynamisch leven, erop uit!  </a:t>
            </a:r>
          </a:p>
          <a:p>
            <a:pPr marL="285750" indent="-285750">
              <a:buFontTx/>
              <a:buChar char="-"/>
            </a:pPr>
            <a:r>
              <a:rPr lang="nl-NL" dirty="0"/>
              <a:t>Concepten die aansluiten bij nieuwe behoeftes!</a:t>
            </a:r>
          </a:p>
          <a:p>
            <a:pPr marL="285750" indent="-285750">
              <a:buFontTx/>
              <a:buChar char="-"/>
            </a:pPr>
            <a:r>
              <a:rPr lang="nl-NL" dirty="0"/>
              <a:t>Beleving, sociale contacten, gevoelens van energie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55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451F3-1E85-D732-464F-58AFB9DE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Wat is een trend?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381E6EA-BB3B-CA53-DA6E-78B1557E9FD6}"/>
              </a:ext>
            </a:extLst>
          </p:cNvPr>
          <p:cNvSpPr txBox="1"/>
          <p:nvPr/>
        </p:nvSpPr>
        <p:spPr>
          <a:xfrm>
            <a:off x="2928185" y="2095319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Dit vinden kinderen de trends van 2021 (youtube.com)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026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58CD9-A41A-96C4-E4BA-A334A349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Trends vroegah </a:t>
            </a:r>
          </a:p>
        </p:txBody>
      </p:sp>
      <p:pic>
        <p:nvPicPr>
          <p:cNvPr id="1026" name="Picture 2" descr="‘Bichinho virtual’ Tamagotchi vai virar app para celular - ISTOÉ ...">
            <a:extLst>
              <a:ext uri="{FF2B5EF4-FFF2-40B4-BE49-F238E27FC236}">
                <a16:creationId xmlns:a16="http://schemas.microsoft.com/office/drawing/2014/main" id="{2ED61394-FAA5-7728-7464-89C94DD1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59705"/>
            <a:ext cx="6362700" cy="35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06726F-32FC-1012-C855-BE86C88D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997744"/>
            <a:ext cx="177165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e 5 besten Lego Technic Sets">
            <a:extLst>
              <a:ext uri="{FF2B5EF4-FFF2-40B4-BE49-F238E27FC236}">
                <a16:creationId xmlns:a16="http://schemas.microsoft.com/office/drawing/2014/main" id="{60D92262-4BC8-6381-59E0-7FEB476D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383632"/>
            <a:ext cx="4101242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ten voor foto iphone">
            <a:extLst>
              <a:ext uri="{FF2B5EF4-FFF2-40B4-BE49-F238E27FC236}">
                <a16:creationId xmlns:a16="http://schemas.microsoft.com/office/drawing/2014/main" id="{3D2A8872-81F7-3F3A-1060-F346EBF5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475162"/>
            <a:ext cx="2421629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9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E9658-DEA5-E622-86BC-31399C57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Trends van nu?</a:t>
            </a:r>
          </a:p>
        </p:txBody>
      </p:sp>
      <p:pic>
        <p:nvPicPr>
          <p:cNvPr id="2050" name="Picture 2" descr="Going social – protecting your social media brand - Web TMS">
            <a:extLst>
              <a:ext uri="{FF2B5EF4-FFF2-40B4-BE49-F238E27FC236}">
                <a16:creationId xmlns:a16="http://schemas.microsoft.com/office/drawing/2014/main" id="{F3C0279A-B9BE-96AA-03B6-193CDBD1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90688"/>
            <a:ext cx="4514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rije tijd activiteiten, uitstapjes en vakantie voor cliënten ...">
            <a:extLst>
              <a:ext uri="{FF2B5EF4-FFF2-40B4-BE49-F238E27FC236}">
                <a16:creationId xmlns:a16="http://schemas.microsoft.com/office/drawing/2014/main" id="{488058E9-07CF-F602-C911-A6F1B0DE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4" y="1476375"/>
            <a:ext cx="634936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3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24870-C05B-5D0B-3AB7-B481FB23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103187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Wordt dit de nieuwe trend:</a:t>
            </a:r>
            <a:br>
              <a:rPr lang="nl-NL" b="1" dirty="0">
                <a:solidFill>
                  <a:srgbClr val="7030A0"/>
                </a:solidFill>
              </a:rPr>
            </a:br>
            <a:r>
              <a:rPr lang="nl-NL" b="1" dirty="0">
                <a:solidFill>
                  <a:srgbClr val="7030A0"/>
                </a:solidFill>
              </a:rPr>
              <a:t>Digitale mode?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2B6EE7-6B4B-1C01-2C96-82395E5BA837}"/>
              </a:ext>
            </a:extLst>
          </p:cNvPr>
          <p:cNvSpPr txBox="1"/>
          <p:nvPr/>
        </p:nvSpPr>
        <p:spPr>
          <a:xfrm>
            <a:off x="2117855" y="2938463"/>
            <a:ext cx="64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wat is digitale mode? - VICE Video: </a:t>
            </a:r>
            <a:r>
              <a:rPr lang="nl-NL" dirty="0" err="1">
                <a:hlinkClick r:id="rId2"/>
              </a:rPr>
              <a:t>Documentaries</a:t>
            </a:r>
            <a:r>
              <a:rPr lang="nl-NL" dirty="0">
                <a:hlinkClick r:id="rId2"/>
              </a:rPr>
              <a:t>, Films, News </a:t>
            </a:r>
            <a:r>
              <a:rPr lang="nl-NL" dirty="0" err="1">
                <a:hlinkClick r:id="rId2"/>
              </a:rPr>
              <a:t>Videos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248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C7F35-60FA-C270-76C9-95CE306D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The </a:t>
            </a:r>
            <a:r>
              <a:rPr lang="nl-NL" b="1" dirty="0" err="1">
                <a:solidFill>
                  <a:srgbClr val="7030A0"/>
                </a:solidFill>
              </a:rPr>
              <a:t>future’s</a:t>
            </a:r>
            <a:r>
              <a:rPr lang="nl-NL" b="1" dirty="0">
                <a:solidFill>
                  <a:srgbClr val="7030A0"/>
                </a:solidFill>
              </a:rPr>
              <a:t> mobile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1AABE32-2C34-0312-860A-543FD9CF49F2}"/>
              </a:ext>
            </a:extLst>
          </p:cNvPr>
          <p:cNvSpPr txBox="1"/>
          <p:nvPr/>
        </p:nvSpPr>
        <p:spPr>
          <a:xfrm>
            <a:off x="1714500" y="2787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Hoe beleven we vrije tijd in de toekomst? - </a:t>
            </a:r>
            <a:r>
              <a:rPr lang="nl-NL" dirty="0" err="1">
                <a:hlinkClick r:id="rId2"/>
              </a:rPr>
              <a:t>Appstublieft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766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2A2D1-C1DE-63FA-A9AE-7128A8F5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Wanneer gaan we op Mars wonen?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FCAD2C-C04B-B3EA-C0F3-46E940414C8D}"/>
              </a:ext>
            </a:extLst>
          </p:cNvPr>
          <p:cNvSpPr txBox="1"/>
          <p:nvPr/>
        </p:nvSpPr>
        <p:spPr>
          <a:xfrm>
            <a:off x="1838325" y="3143250"/>
            <a:ext cx="7305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When Will Humans Live On Mars? - VICE Video: Documentaries, Films, News Videos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40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43CDA-399A-4270-8418-8035B88D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Status LA 1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CE0B341-68C3-49CB-879F-42961CDA8F2B}"/>
              </a:ext>
            </a:extLst>
          </p:cNvPr>
          <p:cNvSpPr txBox="1"/>
          <p:nvPr/>
        </p:nvSpPr>
        <p:spPr>
          <a:xfrm>
            <a:off x="1295399" y="1822115"/>
            <a:ext cx="8429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sta je er voor met LA 1?</a:t>
            </a:r>
          </a:p>
          <a:p>
            <a:endParaRPr lang="nl-NL" dirty="0"/>
          </a:p>
          <a:p>
            <a:r>
              <a:rPr lang="nl-NL" dirty="0"/>
              <a:t>De deadline is vrijdag 2 maart, aanstaande vrijdag dus.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378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3 –Trends en ontwikkelingen deel 2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Trends en ontwikkelingen deel 2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NRIT</a:t>
            </a:r>
          </a:p>
          <a:p>
            <a:pPr marL="0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6972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0E213-7EAB-D073-9169-A68022CC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Apple </a:t>
            </a:r>
            <a:r>
              <a:rPr lang="nl-NL" dirty="0" err="1"/>
              <a:t>Vision</a:t>
            </a:r>
            <a:r>
              <a:rPr lang="nl-NL" dirty="0"/>
              <a:t> Pro; digitale ontwikkeling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A072C2-FF5E-41C8-73C8-59B828A2D3F3}"/>
              </a:ext>
            </a:extLst>
          </p:cNvPr>
          <p:cNvSpPr txBox="1"/>
          <p:nvPr/>
        </p:nvSpPr>
        <p:spPr>
          <a:xfrm>
            <a:off x="1845343" y="2420171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Introducing Apple Vision Pro (youtube.com)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690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EC40C-A452-BF47-C139-7A385D96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Dali 360 ; digitale ontwikkeling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C53FBA-19F9-3BFF-DF44-597FBECC37EE}"/>
              </a:ext>
            </a:extLst>
          </p:cNvPr>
          <p:cNvSpPr txBox="1"/>
          <p:nvPr/>
        </p:nvSpPr>
        <p:spPr>
          <a:xfrm>
            <a:off x="2254417" y="2534471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Dali Alive 360 (youtube.com)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643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DB4B2-1C35-1A14-3EB9-C8C5D0E1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Augmented</a:t>
            </a:r>
            <a:r>
              <a:rPr lang="nl-NL" dirty="0"/>
              <a:t> </a:t>
            </a:r>
            <a:r>
              <a:rPr lang="nl-NL" dirty="0" err="1"/>
              <a:t>reality</a:t>
            </a:r>
            <a:r>
              <a:rPr lang="nl-NL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5D83D87-CDE2-AD61-7444-54C918E60CF0}"/>
              </a:ext>
            </a:extLst>
          </p:cNvPr>
          <p:cNvSpPr txBox="1"/>
          <p:nvPr/>
        </p:nvSpPr>
        <p:spPr>
          <a:xfrm>
            <a:off x="2338638" y="2047056"/>
            <a:ext cx="609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10 Augmented Reality Trends that will Shape Immersive Technology in 2023 -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1845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AED5F-A125-E08B-579D-B11D13B1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F819D1-A798-D60A-F911-BC40A435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419" y="723665"/>
            <a:ext cx="2789162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B0B8C-FE3E-4F6E-63C7-A31DC0AB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Volgende week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B090DA-7BAB-2EB6-2BD5-F2B974D88B08}"/>
              </a:ext>
            </a:extLst>
          </p:cNvPr>
          <p:cNvSpPr txBox="1"/>
          <p:nvPr/>
        </p:nvSpPr>
        <p:spPr>
          <a:xfrm>
            <a:off x="1991225" y="2081463"/>
            <a:ext cx="7688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Feedback </a:t>
            </a:r>
            <a:r>
              <a:rPr lang="nl-NL" sz="3600" dirty="0" err="1"/>
              <a:t>friends</a:t>
            </a:r>
            <a:r>
              <a:rPr lang="nl-NL" sz="3600" dirty="0"/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Fieldtrip naar </a:t>
            </a:r>
            <a:r>
              <a:rPr lang="nl-NL" sz="3600" dirty="0" err="1"/>
              <a:t>mindlabs</a:t>
            </a:r>
            <a:r>
              <a:rPr lang="nl-NL" sz="3600" dirty="0"/>
              <a:t> 11:00uur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Decanen kring 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9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6D62A-F99D-4A55-B0E7-7BF9C06C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Vandaag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65D012-67DA-41D2-A81E-14990E2B22A9}"/>
              </a:ext>
            </a:extLst>
          </p:cNvPr>
          <p:cNvSpPr txBox="1"/>
          <p:nvPr/>
        </p:nvSpPr>
        <p:spPr>
          <a:xfrm>
            <a:off x="1680029" y="1690688"/>
            <a:ext cx="688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Inspiratie Video(s)</a:t>
            </a:r>
          </a:p>
          <a:p>
            <a:endParaRPr lang="nl-NL" sz="2800" dirty="0"/>
          </a:p>
          <a:p>
            <a:r>
              <a:rPr lang="nl-NL" sz="2800" b="1" dirty="0">
                <a:solidFill>
                  <a:srgbClr val="7030A0"/>
                </a:solidFill>
              </a:rPr>
              <a:t>Uitdagingen</a:t>
            </a:r>
            <a:r>
              <a:rPr lang="nl-NL" sz="2800" dirty="0"/>
              <a:t> die invloed hebben op vrijetijd</a:t>
            </a:r>
          </a:p>
          <a:p>
            <a:endParaRPr lang="nl-NL" sz="2800" dirty="0"/>
          </a:p>
          <a:p>
            <a:r>
              <a:rPr lang="nl-NL" sz="2800" dirty="0"/>
              <a:t>LA1 + Best </a:t>
            </a:r>
            <a:r>
              <a:rPr lang="nl-NL" sz="2800" dirty="0" err="1"/>
              <a:t>practices</a:t>
            </a:r>
            <a:r>
              <a:rPr lang="nl-NL" sz="2800" dirty="0"/>
              <a:t> </a:t>
            </a:r>
          </a:p>
          <a:p>
            <a:endParaRPr lang="nl-NL" sz="2800" dirty="0"/>
          </a:p>
          <a:p>
            <a:r>
              <a:rPr lang="nl-NL" sz="2800" b="1" dirty="0">
                <a:solidFill>
                  <a:srgbClr val="7030A0"/>
                </a:solidFill>
              </a:rPr>
              <a:t>trends</a:t>
            </a:r>
            <a:r>
              <a:rPr lang="nl-NL" sz="2800" dirty="0">
                <a:solidFill>
                  <a:srgbClr val="7030A0"/>
                </a:solidFill>
              </a:rPr>
              <a:t> </a:t>
            </a:r>
            <a:r>
              <a:rPr lang="nl-NL" sz="2800" dirty="0"/>
              <a:t>en </a:t>
            </a:r>
            <a:r>
              <a:rPr lang="nl-NL" sz="2800" b="1" dirty="0">
                <a:solidFill>
                  <a:srgbClr val="7030A0"/>
                </a:solidFill>
              </a:rPr>
              <a:t>ontwikkelingen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6928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6D62A-F99D-4A55-B0E7-7BF9C06C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Vorige week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65D012-67DA-41D2-A81E-14990E2B22A9}"/>
              </a:ext>
            </a:extLst>
          </p:cNvPr>
          <p:cNvSpPr txBox="1"/>
          <p:nvPr/>
        </p:nvSpPr>
        <p:spPr>
          <a:xfrm>
            <a:off x="838200" y="1690688"/>
            <a:ext cx="103840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Zagen we hoe de</a:t>
            </a:r>
            <a:r>
              <a:rPr lang="nl-NL" b="1" dirty="0">
                <a:solidFill>
                  <a:srgbClr val="7030A0"/>
                </a:solidFill>
              </a:rPr>
              <a:t> uitdagingen </a:t>
            </a:r>
            <a:r>
              <a:rPr lang="nl-NL" dirty="0"/>
              <a:t>die je in het IBS hebt onderzocht invloed hebben op vrijetijd.</a:t>
            </a:r>
          </a:p>
          <a:p>
            <a:endParaRPr lang="nl-NL" dirty="0"/>
          </a:p>
          <a:p>
            <a:r>
              <a:rPr lang="nl-NL" dirty="0"/>
              <a:t>Weet je hoe je onderzoek doet naar vrijetijdbesteding in het </a:t>
            </a:r>
            <a:r>
              <a:rPr lang="nl-NL" b="1" dirty="0">
                <a:solidFill>
                  <a:srgbClr val="7030A0"/>
                </a:solidFill>
              </a:rPr>
              <a:t>verleden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Kan je </a:t>
            </a:r>
            <a:r>
              <a:rPr lang="nl-NL" b="1" dirty="0">
                <a:solidFill>
                  <a:srgbClr val="7030A0"/>
                </a:solidFill>
              </a:rPr>
              <a:t>deskresearch </a:t>
            </a:r>
            <a:r>
              <a:rPr lang="nl-NL" dirty="0"/>
              <a:t>doen naar vrijetijdsbestedingen in het</a:t>
            </a:r>
            <a:r>
              <a:rPr lang="nl-NL" b="1" dirty="0">
                <a:solidFill>
                  <a:srgbClr val="7030A0"/>
                </a:solidFill>
              </a:rPr>
              <a:t> verleden </a:t>
            </a:r>
            <a:r>
              <a:rPr lang="nl-NL" dirty="0"/>
              <a:t>en de </a:t>
            </a:r>
            <a:r>
              <a:rPr lang="nl-NL" b="1" dirty="0">
                <a:solidFill>
                  <a:srgbClr val="7030A0"/>
                </a:solidFill>
              </a:rPr>
              <a:t>toekomst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Kan je op basis van </a:t>
            </a:r>
            <a:r>
              <a:rPr lang="nl-NL" b="1" dirty="0">
                <a:solidFill>
                  <a:srgbClr val="7030A0"/>
                </a:solidFill>
              </a:rPr>
              <a:t>gebeurtenissen</a:t>
            </a:r>
            <a:r>
              <a:rPr lang="nl-NL" dirty="0"/>
              <a:t> in het</a:t>
            </a:r>
            <a:r>
              <a:rPr lang="nl-NL" b="1" dirty="0">
                <a:solidFill>
                  <a:srgbClr val="7030A0"/>
                </a:solidFill>
              </a:rPr>
              <a:t> verleden </a:t>
            </a:r>
            <a:r>
              <a:rPr lang="nl-NL" dirty="0"/>
              <a:t>een beginnende </a:t>
            </a:r>
            <a:r>
              <a:rPr lang="nl-NL" b="1" dirty="0">
                <a:solidFill>
                  <a:srgbClr val="7030A0"/>
                </a:solidFill>
              </a:rPr>
              <a:t>visie </a:t>
            </a:r>
            <a:r>
              <a:rPr lang="nl-NL" dirty="0"/>
              <a:t>creëren op </a:t>
            </a:r>
            <a:r>
              <a:rPr lang="nl-NL" b="1" dirty="0">
                <a:solidFill>
                  <a:srgbClr val="7030A0"/>
                </a:solidFill>
              </a:rPr>
              <a:t>Vrijetijd</a:t>
            </a:r>
            <a:r>
              <a:rPr lang="nl-NL" dirty="0"/>
              <a:t> in de </a:t>
            </a:r>
            <a:r>
              <a:rPr lang="nl-NL" b="1" dirty="0">
                <a:solidFill>
                  <a:srgbClr val="7030A0"/>
                </a:solidFill>
              </a:rPr>
              <a:t>toekomst.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316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1DE90-A0B8-CEDB-51FE-54E4E663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Uitdagingen uit het IBS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12A353B-94FD-3E3F-1A56-640F325ED974}"/>
              </a:ext>
            </a:extLst>
          </p:cNvPr>
          <p:cNvSpPr txBox="1"/>
          <p:nvPr/>
        </p:nvSpPr>
        <p:spPr>
          <a:xfrm>
            <a:off x="149290" y="2043404"/>
            <a:ext cx="7809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uitdagingen kwamen naar voren?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was de grootste uitdaging volgens jullie?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Throwback</a:t>
            </a:r>
            <a:r>
              <a:rPr lang="nl-NL" dirty="0"/>
              <a:t> naar vorige les; hoe heeft dat dan effect op de Vrije Tijd in de toekomst?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7DFC74-5F1B-8439-0300-9756F350ED6F}"/>
              </a:ext>
            </a:extLst>
          </p:cNvPr>
          <p:cNvSpPr txBox="1"/>
          <p:nvPr/>
        </p:nvSpPr>
        <p:spPr>
          <a:xfrm rot="21362924">
            <a:off x="1400175" y="4227784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Global warming?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A4317C8-647E-770A-6908-95B284DBD92A}"/>
              </a:ext>
            </a:extLst>
          </p:cNvPr>
          <p:cNvSpPr txBox="1"/>
          <p:nvPr/>
        </p:nvSpPr>
        <p:spPr>
          <a:xfrm rot="1061021">
            <a:off x="4826810" y="4385369"/>
            <a:ext cx="181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Overbevolking?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59EA326-3BE2-9175-7814-6215BA69ADD6}"/>
              </a:ext>
            </a:extLst>
          </p:cNvPr>
          <p:cNvSpPr txBox="1"/>
          <p:nvPr/>
        </p:nvSpPr>
        <p:spPr>
          <a:xfrm rot="20484270">
            <a:off x="7572375" y="4238625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Migratie?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2C95D8E-593E-1182-A530-16014EA2BAE8}"/>
              </a:ext>
            </a:extLst>
          </p:cNvPr>
          <p:cNvSpPr txBox="1"/>
          <p:nvPr/>
        </p:nvSpPr>
        <p:spPr>
          <a:xfrm>
            <a:off x="3343275" y="5021877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Vergrijzing?</a:t>
            </a:r>
          </a:p>
        </p:txBody>
      </p:sp>
    </p:spTree>
    <p:extLst>
      <p:ext uri="{BB962C8B-B14F-4D97-AF65-F5344CB8AC3E}">
        <p14:creationId xmlns:p14="http://schemas.microsoft.com/office/powerpoint/2010/main" val="3128328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33C4D-4683-46F0-9C2D-6F105977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Video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774B2AF-ACC4-4C68-89A0-081BFA38A97E}"/>
              </a:ext>
            </a:extLst>
          </p:cNvPr>
          <p:cNvSpPr txBox="1"/>
          <p:nvPr/>
        </p:nvSpPr>
        <p:spPr>
          <a:xfrm>
            <a:off x="2576946" y="32443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2"/>
              </a:rPr>
              <a:t>Inspiratiesessie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Trendcongres</a:t>
            </a:r>
            <a:r>
              <a:rPr lang="en-US" dirty="0">
                <a:hlinkClick r:id="rId2"/>
              </a:rPr>
              <a:t>: Young professionals in tourism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92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705BE-D4E8-EC9D-94E7-4D698452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Gemiddelde tijdsbesteding 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807D0417-100C-8277-890B-FB3A23F0D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345019"/>
              </p:ext>
            </p:extLst>
          </p:nvPr>
        </p:nvGraphicFramePr>
        <p:xfrm>
          <a:off x="2412999" y="1690688"/>
          <a:ext cx="683577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60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AA187-1BC0-D9E0-C6FE-9D220482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Vragen n.a.v. de  video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03E732C-8206-AFAC-BBB1-D33312746BCF}"/>
              </a:ext>
            </a:extLst>
          </p:cNvPr>
          <p:cNvSpPr txBox="1"/>
          <p:nvPr/>
        </p:nvSpPr>
        <p:spPr>
          <a:xfrm>
            <a:off x="970384" y="2444620"/>
            <a:ext cx="82202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vinden jullie van de video?</a:t>
            </a:r>
          </a:p>
          <a:p>
            <a:endParaRPr lang="nl-NL" dirty="0"/>
          </a:p>
          <a:p>
            <a:r>
              <a:rPr lang="nl-NL" dirty="0"/>
              <a:t>Herken je je eigen leven tijdens de coronaperiode hierin?</a:t>
            </a:r>
          </a:p>
          <a:p>
            <a:endParaRPr lang="nl-NL" dirty="0"/>
          </a:p>
          <a:p>
            <a:r>
              <a:rPr lang="nl-NL" dirty="0"/>
              <a:t>Is dat veranderd na de Corona periode?</a:t>
            </a:r>
          </a:p>
          <a:p>
            <a:endParaRPr lang="nl-NL" dirty="0"/>
          </a:p>
          <a:p>
            <a:r>
              <a:rPr lang="nl-NL" dirty="0"/>
              <a:t>Wat vind je zelf belangrijk in je vrije tijd?</a:t>
            </a:r>
          </a:p>
          <a:p>
            <a:endParaRPr lang="nl-NL" dirty="0"/>
          </a:p>
          <a:p>
            <a:r>
              <a:rPr lang="nl-NL" dirty="0"/>
              <a:t>Wat moeten bedrijven meer doen om aan te sluiten bij deze behoefte?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71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4825B-5C1B-6A1A-96A0-D6569CC8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Trendrapport toerisme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B974BF-5ABB-F25A-FEE2-B2A32E45CDFC}"/>
              </a:ext>
            </a:extLst>
          </p:cNvPr>
          <p:cNvSpPr txBox="1"/>
          <p:nvPr/>
        </p:nvSpPr>
        <p:spPr>
          <a:xfrm>
            <a:off x="1811898" y="2747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Trendrapport toerisme, recreatie en vrije tijd 2021 -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28486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11EDD193-15EC-4D14-9177-08C4D0CFA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A50CCF-246F-41C0-84BC-F23875F0A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18E44-648D-491C-A6E8-61A2DE714C94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830</TotalTime>
  <Words>640</Words>
  <Application>Microsoft Office PowerPoint</Application>
  <PresentationFormat>Breedbeeld</PresentationFormat>
  <Paragraphs>115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Yuverta_blanco</vt:lpstr>
      <vt:lpstr>Stad van de toekomst 2050</vt:lpstr>
      <vt:lpstr>PowerPoint-presentatie</vt:lpstr>
      <vt:lpstr>Vandaag</vt:lpstr>
      <vt:lpstr>Vorige week </vt:lpstr>
      <vt:lpstr>Uitdagingen uit het IBS</vt:lpstr>
      <vt:lpstr>Video</vt:lpstr>
      <vt:lpstr>Gemiddelde tijdsbesteding </vt:lpstr>
      <vt:lpstr>Vragen n.a.v. de  video </vt:lpstr>
      <vt:lpstr>Trendrapport toerisme </vt:lpstr>
      <vt:lpstr>Als de maatschappij verandert…</vt:lpstr>
      <vt:lpstr>Mini onderzoek: Technologische trends en ontwikkelingen in de VT</vt:lpstr>
      <vt:lpstr>Na Corona is de tijdsbesteding van jonge mensen:  </vt:lpstr>
      <vt:lpstr>Wat is een trend? </vt:lpstr>
      <vt:lpstr>Trends vroegah </vt:lpstr>
      <vt:lpstr>Trends van nu?</vt:lpstr>
      <vt:lpstr>Wordt dit de nieuwe trend: Digitale mode? </vt:lpstr>
      <vt:lpstr>The future’s mobile </vt:lpstr>
      <vt:lpstr>Wanneer gaan we op Mars wonen? </vt:lpstr>
      <vt:lpstr>Status LA 1</vt:lpstr>
      <vt:lpstr>Apple Vision Pro; digitale ontwikkeling</vt:lpstr>
      <vt:lpstr>Dali 360 ; digitale ontwikkeling </vt:lpstr>
      <vt:lpstr>Augmented reality </vt:lpstr>
      <vt:lpstr>PowerPoint-presentatie</vt:lpstr>
      <vt:lpstr>Volgende week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 van de toekomst 2050</dc:title>
  <dc:creator>Tim Lagas</dc:creator>
  <cp:lastModifiedBy>Lotte de Laat</cp:lastModifiedBy>
  <cp:revision>5</cp:revision>
  <dcterms:created xsi:type="dcterms:W3CDTF">2022-02-10T11:05:35Z</dcterms:created>
  <dcterms:modified xsi:type="dcterms:W3CDTF">2024-02-29T10:00:22Z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